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Fira Sans" charset="1" panose="020B0503050000020004"/>
      <p:regular r:id="rId10"/>
    </p:embeddedFont>
    <p:embeddedFont>
      <p:font typeface="Fira Sans Bold" charset="1" panose="020B0803050000020004"/>
      <p:regular r:id="rId11"/>
    </p:embeddedFont>
    <p:embeddedFont>
      <p:font typeface="Fira Sans Italics" charset="1" panose="020B0503050000020004"/>
      <p:regular r:id="rId12"/>
    </p:embeddedFont>
    <p:embeddedFont>
      <p:font typeface="Fira Sans Bold Italics" charset="1" panose="020B0803050000020004"/>
      <p:regular r:id="rId13"/>
    </p:embeddedFont>
    <p:embeddedFont>
      <p:font typeface="Fira Sans Thin" charset="1" panose="020B0303050000020004"/>
      <p:regular r:id="rId14"/>
    </p:embeddedFont>
    <p:embeddedFont>
      <p:font typeface="Fira Sans Thin Italics" charset="1" panose="020B0303050000020004"/>
      <p:regular r:id="rId15"/>
    </p:embeddedFont>
    <p:embeddedFont>
      <p:font typeface="Fira Sans Extra-Light" charset="1" panose="020B0403050000020004"/>
      <p:regular r:id="rId16"/>
    </p:embeddedFont>
    <p:embeddedFont>
      <p:font typeface="Fira Sans Extra-Light Italics" charset="1" panose="020B0403050000020004"/>
      <p:regular r:id="rId17"/>
    </p:embeddedFont>
    <p:embeddedFont>
      <p:font typeface="Fira Sans Light" charset="1" panose="020B0403050000020004"/>
      <p:regular r:id="rId18"/>
    </p:embeddedFont>
    <p:embeddedFont>
      <p:font typeface="Fira Sans Light Italics" charset="1" panose="020B0403050000020004"/>
      <p:regular r:id="rId19"/>
    </p:embeddedFont>
    <p:embeddedFont>
      <p:font typeface="Fira Sans Medium" charset="1" panose="020B0603050000020004"/>
      <p:regular r:id="rId20"/>
    </p:embeddedFont>
    <p:embeddedFont>
      <p:font typeface="Fira Sans Medium Italics" charset="1" panose="020B0603050000020004"/>
      <p:regular r:id="rId21"/>
    </p:embeddedFont>
    <p:embeddedFont>
      <p:font typeface="Fira Sans Semi-Bold" charset="1" panose="020B0603050000020004"/>
      <p:regular r:id="rId22"/>
    </p:embeddedFont>
    <p:embeddedFont>
      <p:font typeface="Fira Sans Semi-Bold Italics" charset="1" panose="020B0703050000020004"/>
      <p:regular r:id="rId23"/>
    </p:embeddedFont>
    <p:embeddedFont>
      <p:font typeface="Fira Sans Ultra-Bold" charset="1" panose="020B0903050000020004"/>
      <p:regular r:id="rId24"/>
    </p:embeddedFont>
    <p:embeddedFont>
      <p:font typeface="Fira Sans Ultra-Bold Italics" charset="1" panose="020B0903050000020004"/>
      <p:regular r:id="rId25"/>
    </p:embeddedFont>
    <p:embeddedFont>
      <p:font typeface="Fira Sans Heavy" charset="1" panose="020B0A03050000020004"/>
      <p:regular r:id="rId26"/>
    </p:embeddedFont>
    <p:embeddedFont>
      <p:font typeface="Fira Sans Heavy Italics" charset="1" panose="020B0A030500000200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51770" y="4201140"/>
            <a:ext cx="7027514" cy="6085860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859850" y="563974"/>
            <a:ext cx="4961246" cy="429646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345997" y="2120110"/>
            <a:ext cx="7611546" cy="6591255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solidFill>
              <a:srgbClr val="A4E47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1028700"/>
            <a:ext cx="4212844" cy="586200"/>
            <a:chOff x="0" y="0"/>
            <a:chExt cx="5617125" cy="78160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1293956" y="104415"/>
              <a:ext cx="4323169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Fira Sans Medium"/>
                </a:rPr>
                <a:t>Grupo 3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05010" cy="781600"/>
            </a:xfrm>
            <a:custGeom>
              <a:avLst/>
              <a:gdLst/>
              <a:ahLst/>
              <a:cxnLst/>
              <a:rect r="r" b="b" t="t" l="l"/>
              <a:pathLst>
                <a:path h="781600" w="905010">
                  <a:moveTo>
                    <a:pt x="0" y="0"/>
                  </a:moveTo>
                  <a:lnTo>
                    <a:pt x="905010" y="0"/>
                  </a:lnTo>
                  <a:lnTo>
                    <a:pt x="905010" y="781600"/>
                  </a:lnTo>
                  <a:lnTo>
                    <a:pt x="0" y="78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28700" y="2630422"/>
            <a:ext cx="10342605" cy="366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  <a:spcBef>
                <a:spcPct val="0"/>
              </a:spcBef>
            </a:pPr>
            <a:r>
              <a:rPr lang="en-US" sz="8000" spc="-80">
                <a:solidFill>
                  <a:srgbClr val="000000"/>
                </a:solidFill>
                <a:latin typeface="Fira Sans Medium"/>
              </a:rPr>
              <a:t>ARQUITECTURA DE DESARROLLO EN CAPAS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634915"/>
            <a:ext cx="9265663" cy="207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Fira Sans Light"/>
              </a:rPr>
              <a:t>Ricardo Gabriel Barrientos Garcia </a:t>
            </a:r>
          </a:p>
          <a:p>
            <a:pPr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Fira Sans Light"/>
              </a:rPr>
              <a:t>Limber Huchani Aranda </a:t>
            </a:r>
          </a:p>
          <a:p>
            <a:pPr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Fira Sans Light"/>
              </a:rPr>
              <a:t>Gustavo Amir Reyes Gonzales </a:t>
            </a:r>
          </a:p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Fira Sans Light"/>
              </a:rPr>
              <a:t>Rosalía Reynaga Funes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1798163" y="5803579"/>
            <a:ext cx="7388722" cy="6398668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4388041" y="430705"/>
            <a:ext cx="5276948" cy="456986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6647119" y="7356773"/>
            <a:ext cx="3801687" cy="3292279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1028700"/>
            <a:ext cx="15176145" cy="1338644"/>
            <a:chOff x="0" y="0"/>
            <a:chExt cx="31071691" cy="27407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071691" cy="2740745"/>
            </a:xfrm>
            <a:custGeom>
              <a:avLst/>
              <a:gdLst/>
              <a:ahLst/>
              <a:cxnLst/>
              <a:rect r="r" b="b" t="t" l="l"/>
              <a:pathLst>
                <a:path h="2740745" w="31071691">
                  <a:moveTo>
                    <a:pt x="31071691" y="2740745"/>
                  </a:moveTo>
                  <a:lnTo>
                    <a:pt x="1124331" y="2740745"/>
                  </a:lnTo>
                  <a:cubicBezTo>
                    <a:pt x="503428" y="2740745"/>
                    <a:pt x="0" y="2237317"/>
                    <a:pt x="0" y="1616414"/>
                  </a:cubicBezTo>
                  <a:lnTo>
                    <a:pt x="0" y="0"/>
                  </a:lnTo>
                  <a:lnTo>
                    <a:pt x="29947360" y="0"/>
                  </a:lnTo>
                  <a:cubicBezTo>
                    <a:pt x="30568392" y="0"/>
                    <a:pt x="31071691" y="503428"/>
                    <a:pt x="31071691" y="1124331"/>
                  </a:cubicBezTo>
                  <a:lnTo>
                    <a:pt x="31071691" y="2740745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212053" y="1028700"/>
            <a:ext cx="14992792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Fira Sans Medium"/>
              </a:rPr>
              <a:t>Conclusión y recomendaciones</a:t>
            </a:r>
            <a:r>
              <a:rPr lang="en-US" sz="8499" spc="-84">
                <a:solidFill>
                  <a:srgbClr val="000000"/>
                </a:solidFill>
                <a:latin typeface="Fira Sans Medium"/>
              </a:rPr>
              <a:t>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48579" y="3552825"/>
            <a:ext cx="11853587" cy="312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Fira Sans Light"/>
              </a:rPr>
              <a:t>La Arquitectura en Capas es efectiva para proyectos complejos, facilitando el desarrollo y mantenimiento del software. La modularidad permite la reutilización y adaptación. Para implementarla con éxito, se requiere una planificación detallada de las interfaces, comunicación efectiva entre equipos y pruebas exhaustivas.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00184" y="7593159"/>
            <a:ext cx="7027514" cy="6085860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891736" y="3955994"/>
            <a:ext cx="4961246" cy="429646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-1405588" y="5512129"/>
            <a:ext cx="7611546" cy="6591255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solidFill>
              <a:srgbClr val="A4E47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8854146" y="-3876898"/>
            <a:ext cx="7027514" cy="6085860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10800000">
            <a:off x="15433207" y="1433041"/>
            <a:ext cx="4961246" cy="4296462"/>
            <a:chOff x="0" y="0"/>
            <a:chExt cx="3619627" cy="313461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-10800000">
            <a:off x="11980113" y="-2266928"/>
            <a:ext cx="7611546" cy="6591255"/>
            <a:chOff x="0" y="0"/>
            <a:chExt cx="4282440" cy="3708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solidFill>
              <a:srgbClr val="A4E47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5920097" y="3438397"/>
            <a:ext cx="6447806" cy="2252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067"/>
              </a:lnSpc>
              <a:spcBef>
                <a:spcPct val="0"/>
              </a:spcBef>
            </a:pPr>
            <a:r>
              <a:rPr lang="en-US" sz="13898" spc="-138">
                <a:solidFill>
                  <a:srgbClr val="000000"/>
                </a:solidFill>
                <a:latin typeface="Fira Sans"/>
              </a:rPr>
              <a:t>Gracias!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27743" y="-89986"/>
            <a:ext cx="10138115" cy="8779655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505679" y="5832746"/>
            <a:ext cx="5966980" cy="5167433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4081194"/>
            <a:ext cx="4460469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4F4F4"/>
                </a:solidFill>
                <a:latin typeface="Fira Sans Medium"/>
              </a:rPr>
              <a:t>Índice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75742" y="3433906"/>
            <a:ext cx="6109328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4F4F4"/>
                </a:solidFill>
                <a:latin typeface="Fira Sans Light"/>
              </a:rPr>
              <a:t>Introducción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75742" y="4148281"/>
            <a:ext cx="7683558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4F4F4"/>
                </a:solidFill>
                <a:latin typeface="Fira Sans Light"/>
              </a:rPr>
              <a:t>Componentes de la Arquitectura (Capas)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75742" y="4862512"/>
            <a:ext cx="7683558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4F4F4"/>
                </a:solidFill>
                <a:latin typeface="Fira Sans Light"/>
              </a:rPr>
              <a:t>Patrones y modelos relacionados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75742" y="5576743"/>
            <a:ext cx="6109328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4F4F4"/>
                </a:solidFill>
                <a:latin typeface="Fira Sans Light"/>
              </a:rPr>
              <a:t>Implementación practica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75742" y="6291119"/>
            <a:ext cx="6109328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4F4F4"/>
                </a:solidFill>
                <a:latin typeface="Fira Sans Light"/>
              </a:rPr>
              <a:t>Conclusión y recomendaciones</a:t>
            </a:r>
            <a:r>
              <a:rPr lang="en-US" sz="2999">
                <a:solidFill>
                  <a:srgbClr val="F4F4F4"/>
                </a:solidFill>
                <a:latin typeface="Fira Sans Light"/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1798163" y="5803579"/>
            <a:ext cx="7388722" cy="6398668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4388041" y="430705"/>
            <a:ext cx="5276948" cy="456986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6647119" y="7356773"/>
            <a:ext cx="3801687" cy="3292279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2715636"/>
            <a:ext cx="5378146" cy="918236"/>
            <a:chOff x="0" y="0"/>
            <a:chExt cx="10841670" cy="185104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841670" cy="1851049"/>
            </a:xfrm>
            <a:custGeom>
              <a:avLst/>
              <a:gdLst/>
              <a:ahLst/>
              <a:cxnLst/>
              <a:rect r="r" b="b" t="t" l="l"/>
              <a:pathLst>
                <a:path h="1851049" w="10841670">
                  <a:moveTo>
                    <a:pt x="10841670" y="925525"/>
                  </a:moveTo>
                  <a:cubicBezTo>
                    <a:pt x="10841670" y="1422551"/>
                    <a:pt x="10413299" y="1851049"/>
                    <a:pt x="9884725" y="1851049"/>
                  </a:cubicBezTo>
                  <a:lnTo>
                    <a:pt x="956945" y="1851049"/>
                  </a:lnTo>
                  <a:cubicBezTo>
                    <a:pt x="428371" y="1851049"/>
                    <a:pt x="0" y="1422551"/>
                    <a:pt x="0" y="92552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9884725" y="0"/>
                  </a:lnTo>
                  <a:cubicBezTo>
                    <a:pt x="10413172" y="0"/>
                    <a:pt x="10841670" y="428371"/>
                    <a:pt x="10841670" y="925525"/>
                  </a:cubicBez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28700" y="1028700"/>
            <a:ext cx="6724605" cy="1338644"/>
            <a:chOff x="0" y="0"/>
            <a:chExt cx="13767979" cy="274074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767980" cy="2740745"/>
            </a:xfrm>
            <a:custGeom>
              <a:avLst/>
              <a:gdLst/>
              <a:ahLst/>
              <a:cxnLst/>
              <a:rect r="r" b="b" t="t" l="l"/>
              <a:pathLst>
                <a:path h="2740745" w="13767980">
                  <a:moveTo>
                    <a:pt x="13767980" y="2740745"/>
                  </a:moveTo>
                  <a:lnTo>
                    <a:pt x="1124331" y="2740745"/>
                  </a:lnTo>
                  <a:cubicBezTo>
                    <a:pt x="503428" y="2740745"/>
                    <a:pt x="0" y="2237317"/>
                    <a:pt x="0" y="1616414"/>
                  </a:cubicBezTo>
                  <a:lnTo>
                    <a:pt x="0" y="0"/>
                  </a:lnTo>
                  <a:lnTo>
                    <a:pt x="12643648" y="0"/>
                  </a:lnTo>
                  <a:cubicBezTo>
                    <a:pt x="13264679" y="0"/>
                    <a:pt x="13767980" y="503428"/>
                    <a:pt x="13767980" y="1124331"/>
                  </a:cubicBezTo>
                  <a:lnTo>
                    <a:pt x="13767980" y="2740745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2325277" y="4297157"/>
            <a:ext cx="10856055" cy="260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Fira Sans Light"/>
              </a:rPr>
              <a:t>el objetivo es ver la importancia de la Arquitectura de Desarrollo en Capas. además de ampliar nuestro conocimiento. Se abordan principios y componentes reconociendo las limitaciones y estrategias para mitigar estos mismos 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2053" y="2916643"/>
            <a:ext cx="5011439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4F4F4"/>
                </a:solidFill>
                <a:latin typeface="Fira Sans Light"/>
              </a:rPr>
              <a:t>Objetivos de la Investigación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55565" y="1055085"/>
            <a:ext cx="6397740" cy="1248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899"/>
              </a:lnSpc>
              <a:spcBef>
                <a:spcPct val="0"/>
              </a:spcBef>
            </a:pPr>
            <a:r>
              <a:rPr lang="en-US" sz="8249" spc="-82">
                <a:solidFill>
                  <a:srgbClr val="000000"/>
                </a:solidFill>
                <a:latin typeface="Fira Sans Medium"/>
              </a:rPr>
              <a:t>Introducción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110578" y="-783398"/>
            <a:ext cx="13031070" cy="11284968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6786776" y="-286119"/>
            <a:ext cx="5276948" cy="456986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8615278" y="3776810"/>
            <a:ext cx="2610429" cy="2334501"/>
            <a:chOff x="0" y="0"/>
            <a:chExt cx="781060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81060" cy="698500"/>
            </a:xfrm>
            <a:custGeom>
              <a:avLst/>
              <a:gdLst/>
              <a:ahLst/>
              <a:cxnLst/>
              <a:rect r="r" b="b" t="t" l="l"/>
              <a:pathLst>
                <a:path h="698500" w="781060">
                  <a:moveTo>
                    <a:pt x="781060" y="349250"/>
                  </a:moveTo>
                  <a:lnTo>
                    <a:pt x="57786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77860" y="0"/>
                  </a:lnTo>
                  <a:lnTo>
                    <a:pt x="781060" y="349250"/>
                  </a:lnTo>
                  <a:close/>
                </a:path>
              </a:pathLst>
            </a:custGeom>
            <a:solidFill>
              <a:srgbClr val="A4E47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307649" y="1626878"/>
            <a:ext cx="4493889" cy="705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739"/>
              </a:lnSpc>
            </a:pPr>
            <a:r>
              <a:rPr lang="en-US" sz="4099">
                <a:solidFill>
                  <a:srgbClr val="000000"/>
                </a:solidFill>
                <a:latin typeface="Fira Sans Light"/>
              </a:rPr>
              <a:t>Presentación</a:t>
            </a:r>
            <a:r>
              <a:rPr lang="en-US" sz="4099">
                <a:solidFill>
                  <a:srgbClr val="000000"/>
                </a:solidFill>
                <a:latin typeface="Fira Sans Light"/>
              </a:rPr>
              <a:t>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611910" y="4549725"/>
            <a:ext cx="5008241" cy="7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879"/>
              </a:lnSpc>
            </a:pPr>
            <a:r>
              <a:rPr lang="en-US" sz="4199">
                <a:solidFill>
                  <a:srgbClr val="000000"/>
                </a:solidFill>
                <a:latin typeface="Fira Sans Light"/>
              </a:rPr>
              <a:t>Lógica de negocios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78456" y="7577554"/>
            <a:ext cx="4493889" cy="738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019"/>
              </a:lnSpc>
            </a:pPr>
            <a:r>
              <a:rPr lang="en-US" sz="4299">
                <a:solidFill>
                  <a:srgbClr val="000000"/>
                </a:solidFill>
                <a:latin typeface="Fira Sans Light"/>
              </a:rPr>
              <a:t>Datos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306695" y="831562"/>
            <a:ext cx="2610429" cy="2334501"/>
            <a:chOff x="0" y="0"/>
            <a:chExt cx="781060" cy="698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81060" cy="698500"/>
            </a:xfrm>
            <a:custGeom>
              <a:avLst/>
              <a:gdLst/>
              <a:ahLst/>
              <a:cxnLst/>
              <a:rect r="r" b="b" t="t" l="l"/>
              <a:pathLst>
                <a:path h="698500" w="781060">
                  <a:moveTo>
                    <a:pt x="781060" y="349250"/>
                  </a:moveTo>
                  <a:lnTo>
                    <a:pt x="57786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77860" y="0"/>
                  </a:lnTo>
                  <a:lnTo>
                    <a:pt x="781060" y="349250"/>
                  </a:lnTo>
                  <a:close/>
                </a:path>
              </a:pathLst>
            </a:custGeom>
            <a:solidFill>
              <a:srgbClr val="A4E473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786776" y="6822419"/>
            <a:ext cx="2610429" cy="2334501"/>
            <a:chOff x="0" y="0"/>
            <a:chExt cx="781060" cy="698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81060" cy="698500"/>
            </a:xfrm>
            <a:custGeom>
              <a:avLst/>
              <a:gdLst/>
              <a:ahLst/>
              <a:cxnLst/>
              <a:rect r="r" b="b" t="t" l="l"/>
              <a:pathLst>
                <a:path h="698500" w="781060">
                  <a:moveTo>
                    <a:pt x="781060" y="349250"/>
                  </a:moveTo>
                  <a:lnTo>
                    <a:pt x="57786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77860" y="0"/>
                  </a:lnTo>
                  <a:lnTo>
                    <a:pt x="781060" y="349250"/>
                  </a:lnTo>
                  <a:close/>
                </a:path>
              </a:pathLst>
            </a:custGeom>
            <a:solidFill>
              <a:srgbClr val="A4E473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5400000">
            <a:off x="1969308" y="1492331"/>
            <a:ext cx="3408706" cy="6756169"/>
            <a:chOff x="0" y="0"/>
            <a:chExt cx="4470601" cy="886088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470601" cy="8860881"/>
            </a:xfrm>
            <a:custGeom>
              <a:avLst/>
              <a:gdLst/>
              <a:ahLst/>
              <a:cxnLst/>
              <a:rect r="r" b="b" t="t" l="l"/>
              <a:pathLst>
                <a:path h="8860881" w="4470601">
                  <a:moveTo>
                    <a:pt x="4470601" y="8860881"/>
                  </a:moveTo>
                  <a:lnTo>
                    <a:pt x="1124331" y="8860881"/>
                  </a:lnTo>
                  <a:cubicBezTo>
                    <a:pt x="503428" y="8860881"/>
                    <a:pt x="0" y="8357453"/>
                    <a:pt x="0" y="7736549"/>
                  </a:cubicBezTo>
                  <a:lnTo>
                    <a:pt x="0" y="0"/>
                  </a:lnTo>
                  <a:lnTo>
                    <a:pt x="3346270" y="0"/>
                  </a:lnTo>
                  <a:cubicBezTo>
                    <a:pt x="3967300" y="0"/>
                    <a:pt x="4470601" y="503428"/>
                    <a:pt x="4470601" y="1124331"/>
                  </a:cubicBezTo>
                  <a:lnTo>
                    <a:pt x="4470601" y="8860881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672809" y="3344611"/>
            <a:ext cx="6113968" cy="296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F4F4F4"/>
                </a:solidFill>
                <a:latin typeface="Fira Sans Medium"/>
              </a:rPr>
              <a:t>Componentes de la Arquitectura (Capas)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26930" y="7163331"/>
            <a:ext cx="4092595" cy="3659999"/>
            <a:chOff x="0" y="0"/>
            <a:chExt cx="78106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1060" cy="698500"/>
            </a:xfrm>
            <a:custGeom>
              <a:avLst/>
              <a:gdLst/>
              <a:ahLst/>
              <a:cxnLst/>
              <a:rect r="r" b="b" t="t" l="l"/>
              <a:pathLst>
                <a:path h="698500" w="781060">
                  <a:moveTo>
                    <a:pt x="781060" y="349250"/>
                  </a:moveTo>
                  <a:lnTo>
                    <a:pt x="57786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77860" y="0"/>
                  </a:lnTo>
                  <a:lnTo>
                    <a:pt x="781060" y="349250"/>
                  </a:lnTo>
                  <a:close/>
                </a:path>
              </a:pathLst>
            </a:custGeom>
            <a:solidFill>
              <a:srgbClr val="A4E47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-1415733" y="5594835"/>
            <a:ext cx="5888961" cy="5099868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-1228696" y="3020708"/>
            <a:ext cx="5276948" cy="4569862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11813684" y="-1689859"/>
            <a:ext cx="4092595" cy="3659999"/>
            <a:chOff x="0" y="0"/>
            <a:chExt cx="781060" cy="698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81060" cy="698500"/>
            </a:xfrm>
            <a:custGeom>
              <a:avLst/>
              <a:gdLst/>
              <a:ahLst/>
              <a:cxnLst/>
              <a:rect r="r" b="b" t="t" l="l"/>
              <a:pathLst>
                <a:path h="698500" w="781060">
                  <a:moveTo>
                    <a:pt x="781060" y="349250"/>
                  </a:moveTo>
                  <a:lnTo>
                    <a:pt x="57786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77860" y="0"/>
                  </a:lnTo>
                  <a:lnTo>
                    <a:pt x="781060" y="349250"/>
                  </a:lnTo>
                  <a:close/>
                </a:path>
              </a:pathLst>
            </a:custGeom>
            <a:solidFill>
              <a:srgbClr val="A4E47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859981" y="-1561232"/>
            <a:ext cx="5888961" cy="5099868"/>
            <a:chOff x="0" y="0"/>
            <a:chExt cx="3619627" cy="313461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4284957" y="1542901"/>
            <a:ext cx="5276948" cy="4569862"/>
            <a:chOff x="0" y="0"/>
            <a:chExt cx="3619627" cy="313461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2426930" y="1423956"/>
            <a:ext cx="13932095" cy="7763366"/>
          </a:xfrm>
          <a:custGeom>
            <a:avLst/>
            <a:gdLst/>
            <a:ahLst/>
            <a:cxnLst/>
            <a:rect r="r" b="b" t="t" l="l"/>
            <a:pathLst>
              <a:path h="7763366" w="13932095">
                <a:moveTo>
                  <a:pt x="0" y="0"/>
                </a:moveTo>
                <a:lnTo>
                  <a:pt x="13932096" y="0"/>
                </a:lnTo>
                <a:lnTo>
                  <a:pt x="13932096" y="7763366"/>
                </a:lnTo>
                <a:lnTo>
                  <a:pt x="0" y="77633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110578" y="-783398"/>
            <a:ext cx="13031070" cy="11284968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6786776" y="-286119"/>
            <a:ext cx="5276948" cy="456986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8615278" y="3776810"/>
            <a:ext cx="2610429" cy="2334501"/>
            <a:chOff x="0" y="0"/>
            <a:chExt cx="781060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81060" cy="698500"/>
            </a:xfrm>
            <a:custGeom>
              <a:avLst/>
              <a:gdLst/>
              <a:ahLst/>
              <a:cxnLst/>
              <a:rect r="r" b="b" t="t" l="l"/>
              <a:pathLst>
                <a:path h="698500" w="781060">
                  <a:moveTo>
                    <a:pt x="781060" y="349250"/>
                  </a:moveTo>
                  <a:lnTo>
                    <a:pt x="57786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77860" y="0"/>
                  </a:lnTo>
                  <a:lnTo>
                    <a:pt x="781060" y="349250"/>
                  </a:lnTo>
                  <a:close/>
                </a:path>
              </a:pathLst>
            </a:custGeom>
            <a:solidFill>
              <a:srgbClr val="A4E47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307649" y="1389620"/>
            <a:ext cx="4493889" cy="1429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739"/>
              </a:lnSpc>
            </a:pPr>
            <a:r>
              <a:rPr lang="en-US" sz="4099">
                <a:solidFill>
                  <a:srgbClr val="000000"/>
                </a:solidFill>
                <a:latin typeface="Fira Sans Light"/>
              </a:rPr>
              <a:t>MVC (Modelo-Vista-Controlador)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71632" y="4093275"/>
            <a:ext cx="5008241" cy="1455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879"/>
              </a:lnSpc>
            </a:pPr>
            <a:r>
              <a:rPr lang="en-US" sz="4199">
                <a:solidFill>
                  <a:srgbClr val="000000"/>
                </a:solidFill>
                <a:latin typeface="Fira Sans Light"/>
              </a:rPr>
              <a:t>MVVM (Modelo-Vista-Vista Modelo)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00074" y="7577554"/>
            <a:ext cx="4493889" cy="738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019"/>
              </a:lnSpc>
            </a:pPr>
            <a:r>
              <a:rPr lang="en-US" sz="4299">
                <a:solidFill>
                  <a:srgbClr val="000000"/>
                </a:solidFill>
                <a:latin typeface="Fira Sans Light"/>
              </a:rPr>
              <a:t>N-Tier (N-Capas)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306695" y="831562"/>
            <a:ext cx="2610429" cy="2334501"/>
            <a:chOff x="0" y="0"/>
            <a:chExt cx="781060" cy="698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81060" cy="698500"/>
            </a:xfrm>
            <a:custGeom>
              <a:avLst/>
              <a:gdLst/>
              <a:ahLst/>
              <a:cxnLst/>
              <a:rect r="r" b="b" t="t" l="l"/>
              <a:pathLst>
                <a:path h="698500" w="781060">
                  <a:moveTo>
                    <a:pt x="781060" y="349250"/>
                  </a:moveTo>
                  <a:lnTo>
                    <a:pt x="57786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77860" y="0"/>
                  </a:lnTo>
                  <a:lnTo>
                    <a:pt x="781060" y="349250"/>
                  </a:lnTo>
                  <a:close/>
                </a:path>
              </a:pathLst>
            </a:custGeom>
            <a:solidFill>
              <a:srgbClr val="A4E473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786776" y="6822419"/>
            <a:ext cx="2610429" cy="2334501"/>
            <a:chOff x="0" y="0"/>
            <a:chExt cx="781060" cy="698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81060" cy="698500"/>
            </a:xfrm>
            <a:custGeom>
              <a:avLst/>
              <a:gdLst/>
              <a:ahLst/>
              <a:cxnLst/>
              <a:rect r="r" b="b" t="t" l="l"/>
              <a:pathLst>
                <a:path h="698500" w="781060">
                  <a:moveTo>
                    <a:pt x="781060" y="349250"/>
                  </a:moveTo>
                  <a:lnTo>
                    <a:pt x="57786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77860" y="0"/>
                  </a:lnTo>
                  <a:lnTo>
                    <a:pt x="781060" y="349250"/>
                  </a:lnTo>
                  <a:close/>
                </a:path>
              </a:pathLst>
            </a:custGeom>
            <a:solidFill>
              <a:srgbClr val="A4E473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5400000">
            <a:off x="2522626" y="1437779"/>
            <a:ext cx="2909940" cy="7364040"/>
            <a:chOff x="0" y="0"/>
            <a:chExt cx="3816458" cy="965811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816458" cy="9658118"/>
            </a:xfrm>
            <a:custGeom>
              <a:avLst/>
              <a:gdLst/>
              <a:ahLst/>
              <a:cxnLst/>
              <a:rect r="r" b="b" t="t" l="l"/>
              <a:pathLst>
                <a:path h="9658118" w="3816458">
                  <a:moveTo>
                    <a:pt x="3816458" y="9658118"/>
                  </a:moveTo>
                  <a:lnTo>
                    <a:pt x="1124331" y="9658118"/>
                  </a:lnTo>
                  <a:cubicBezTo>
                    <a:pt x="503428" y="9658118"/>
                    <a:pt x="0" y="9154690"/>
                    <a:pt x="0" y="8533787"/>
                  </a:cubicBezTo>
                  <a:lnTo>
                    <a:pt x="0" y="0"/>
                  </a:lnTo>
                  <a:lnTo>
                    <a:pt x="2692127" y="0"/>
                  </a:lnTo>
                  <a:cubicBezTo>
                    <a:pt x="3313157" y="0"/>
                    <a:pt x="3816458" y="503428"/>
                    <a:pt x="3816458" y="1124331"/>
                  </a:cubicBezTo>
                  <a:lnTo>
                    <a:pt x="3816458" y="9658118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585504" y="4100624"/>
            <a:ext cx="6784184" cy="197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F4F4F4"/>
                </a:solidFill>
                <a:latin typeface="Fira Sans Medium"/>
              </a:rPr>
              <a:t>Patrones y modelos relacionados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26930" y="7163331"/>
            <a:ext cx="4092595" cy="3659999"/>
            <a:chOff x="0" y="0"/>
            <a:chExt cx="78106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1060" cy="698500"/>
            </a:xfrm>
            <a:custGeom>
              <a:avLst/>
              <a:gdLst/>
              <a:ahLst/>
              <a:cxnLst/>
              <a:rect r="r" b="b" t="t" l="l"/>
              <a:pathLst>
                <a:path h="698500" w="781060">
                  <a:moveTo>
                    <a:pt x="781060" y="349250"/>
                  </a:moveTo>
                  <a:lnTo>
                    <a:pt x="57786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77860" y="0"/>
                  </a:lnTo>
                  <a:lnTo>
                    <a:pt x="781060" y="349250"/>
                  </a:lnTo>
                  <a:close/>
                </a:path>
              </a:pathLst>
            </a:custGeom>
            <a:solidFill>
              <a:srgbClr val="A4E47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-1415733" y="5594835"/>
            <a:ext cx="5888961" cy="5099868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-1228696" y="3020708"/>
            <a:ext cx="5276948" cy="4569862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11813684" y="-1689859"/>
            <a:ext cx="4092595" cy="3659999"/>
            <a:chOff x="0" y="0"/>
            <a:chExt cx="781060" cy="698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81060" cy="698500"/>
            </a:xfrm>
            <a:custGeom>
              <a:avLst/>
              <a:gdLst/>
              <a:ahLst/>
              <a:cxnLst/>
              <a:rect r="r" b="b" t="t" l="l"/>
              <a:pathLst>
                <a:path h="698500" w="781060">
                  <a:moveTo>
                    <a:pt x="781060" y="349250"/>
                  </a:moveTo>
                  <a:lnTo>
                    <a:pt x="57786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77860" y="0"/>
                  </a:lnTo>
                  <a:lnTo>
                    <a:pt x="781060" y="349250"/>
                  </a:lnTo>
                  <a:close/>
                </a:path>
              </a:pathLst>
            </a:custGeom>
            <a:solidFill>
              <a:srgbClr val="A4E47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859981" y="-1561232"/>
            <a:ext cx="5888961" cy="5099868"/>
            <a:chOff x="0" y="0"/>
            <a:chExt cx="3619627" cy="313461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4284957" y="1542901"/>
            <a:ext cx="5276948" cy="4569862"/>
            <a:chOff x="0" y="0"/>
            <a:chExt cx="3619627" cy="313461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857249" y="140141"/>
            <a:ext cx="5797701" cy="5942933"/>
          </a:xfrm>
          <a:custGeom>
            <a:avLst/>
            <a:gdLst/>
            <a:ahLst/>
            <a:cxnLst/>
            <a:rect r="r" b="b" t="t" l="l"/>
            <a:pathLst>
              <a:path h="5942933" w="5797701">
                <a:moveTo>
                  <a:pt x="0" y="0"/>
                </a:moveTo>
                <a:lnTo>
                  <a:pt x="5797702" y="0"/>
                </a:lnTo>
                <a:lnTo>
                  <a:pt x="5797702" y="5942933"/>
                </a:lnTo>
                <a:lnTo>
                  <a:pt x="0" y="5942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573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075538" y="244670"/>
            <a:ext cx="7728923" cy="4680620"/>
          </a:xfrm>
          <a:custGeom>
            <a:avLst/>
            <a:gdLst/>
            <a:ahLst/>
            <a:cxnLst/>
            <a:rect r="r" b="b" t="t" l="l"/>
            <a:pathLst>
              <a:path h="4680620" w="7728923">
                <a:moveTo>
                  <a:pt x="0" y="0"/>
                </a:moveTo>
                <a:lnTo>
                  <a:pt x="7728924" y="0"/>
                </a:lnTo>
                <a:lnTo>
                  <a:pt x="7728924" y="4680620"/>
                </a:lnTo>
                <a:lnTo>
                  <a:pt x="0" y="46806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826401" y="5099920"/>
            <a:ext cx="10482279" cy="4981301"/>
          </a:xfrm>
          <a:custGeom>
            <a:avLst/>
            <a:gdLst/>
            <a:ahLst/>
            <a:cxnLst/>
            <a:rect r="r" b="b" t="t" l="l"/>
            <a:pathLst>
              <a:path h="4981301" w="10482279">
                <a:moveTo>
                  <a:pt x="0" y="0"/>
                </a:moveTo>
                <a:lnTo>
                  <a:pt x="10482279" y="0"/>
                </a:lnTo>
                <a:lnTo>
                  <a:pt x="10482279" y="4981300"/>
                </a:lnTo>
                <a:lnTo>
                  <a:pt x="0" y="4981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1811" y="737793"/>
            <a:ext cx="9401833" cy="1867688"/>
            <a:chOff x="0" y="0"/>
            <a:chExt cx="20695119" cy="41111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695120" cy="4111117"/>
            </a:xfrm>
            <a:custGeom>
              <a:avLst/>
              <a:gdLst/>
              <a:ahLst/>
              <a:cxnLst/>
              <a:rect r="r" b="b" t="t" l="l"/>
              <a:pathLst>
                <a:path h="4111117" w="20695120">
                  <a:moveTo>
                    <a:pt x="20695120" y="4111117"/>
                  </a:moveTo>
                  <a:lnTo>
                    <a:pt x="1124331" y="4111117"/>
                  </a:lnTo>
                  <a:cubicBezTo>
                    <a:pt x="503428" y="4111117"/>
                    <a:pt x="0" y="3607689"/>
                    <a:pt x="0" y="2986786"/>
                  </a:cubicBezTo>
                  <a:lnTo>
                    <a:pt x="0" y="0"/>
                  </a:lnTo>
                  <a:lnTo>
                    <a:pt x="19570788" y="0"/>
                  </a:lnTo>
                  <a:cubicBezTo>
                    <a:pt x="20191819" y="0"/>
                    <a:pt x="20695120" y="503428"/>
                    <a:pt x="20695120" y="1124331"/>
                  </a:cubicBezTo>
                  <a:lnTo>
                    <a:pt x="20695120" y="411111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1028700"/>
            <a:ext cx="9054943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Fira Sans Medium"/>
              </a:rPr>
              <a:t>Ejemplos Reales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6170376" y="2314575"/>
            <a:ext cx="2977778" cy="2578770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624571" y="-147628"/>
            <a:ext cx="4201515" cy="3638531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243939" y="-956153"/>
            <a:ext cx="2481390" cy="2148895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15210" y="2937381"/>
            <a:ext cx="7119204" cy="1107045"/>
            <a:chOff x="0" y="0"/>
            <a:chExt cx="12307875" cy="19138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07875" cy="1913890"/>
            </a:xfrm>
            <a:custGeom>
              <a:avLst/>
              <a:gdLst/>
              <a:ahLst/>
              <a:cxnLst/>
              <a:rect r="r" b="b" t="t" l="l"/>
              <a:pathLst>
                <a:path h="1913890" w="12307875">
                  <a:moveTo>
                    <a:pt x="12307875" y="956945"/>
                  </a:moveTo>
                  <a:cubicBezTo>
                    <a:pt x="12307875" y="1485392"/>
                    <a:pt x="11879504" y="1913890"/>
                    <a:pt x="11350930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11350930" y="0"/>
                  </a:lnTo>
                  <a:cubicBezTo>
                    <a:pt x="11879377" y="0"/>
                    <a:pt x="12307875" y="428371"/>
                    <a:pt x="12307875" y="956945"/>
                  </a:cubicBezTo>
                  <a:close/>
                </a:path>
              </a:pathLst>
            </a:custGeom>
            <a:solidFill>
              <a:srgbClr val="004651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063632" y="3209916"/>
            <a:ext cx="6670669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4F4F4"/>
                </a:solidFill>
                <a:latin typeface="Fira Sans Light"/>
              </a:rPr>
              <a:t>Proyectos que usan esta Arquitectura</a:t>
            </a:r>
          </a:p>
        </p:txBody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5876925" y="4377801"/>
            <a:ext cx="6534150" cy="5246211"/>
            <a:chOff x="0" y="0"/>
            <a:chExt cx="7467600" cy="599567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2"/>
              <a:stretch>
                <a:fillRect l="0" t="-7090" r="0" b="-709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1811" y="737793"/>
            <a:ext cx="12562128" cy="1867688"/>
            <a:chOff x="0" y="0"/>
            <a:chExt cx="27651495" cy="41111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651497" cy="4111117"/>
            </a:xfrm>
            <a:custGeom>
              <a:avLst/>
              <a:gdLst/>
              <a:ahLst/>
              <a:cxnLst/>
              <a:rect r="r" b="b" t="t" l="l"/>
              <a:pathLst>
                <a:path h="4111117" w="27651497">
                  <a:moveTo>
                    <a:pt x="27651497" y="4111117"/>
                  </a:moveTo>
                  <a:lnTo>
                    <a:pt x="1124331" y="4111117"/>
                  </a:lnTo>
                  <a:cubicBezTo>
                    <a:pt x="503428" y="4111117"/>
                    <a:pt x="0" y="3607689"/>
                    <a:pt x="0" y="2986786"/>
                  </a:cubicBezTo>
                  <a:lnTo>
                    <a:pt x="0" y="0"/>
                  </a:lnTo>
                  <a:lnTo>
                    <a:pt x="26527165" y="0"/>
                  </a:lnTo>
                  <a:cubicBezTo>
                    <a:pt x="27148194" y="0"/>
                    <a:pt x="27651497" y="503428"/>
                    <a:pt x="27651497" y="1124331"/>
                  </a:cubicBezTo>
                  <a:lnTo>
                    <a:pt x="27651497" y="411111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1028700"/>
            <a:ext cx="12390440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Fira Sans Medium"/>
              </a:rPr>
              <a:t>Implementación Práctica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6170376" y="2314575"/>
            <a:ext cx="2977778" cy="2578770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624571" y="-147628"/>
            <a:ext cx="4201515" cy="3638531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243939" y="-956153"/>
            <a:ext cx="2481390" cy="2148895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15210" y="2937381"/>
            <a:ext cx="4905931" cy="1107045"/>
            <a:chOff x="0" y="0"/>
            <a:chExt cx="8481507" cy="19138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481507" cy="1913890"/>
            </a:xfrm>
            <a:custGeom>
              <a:avLst/>
              <a:gdLst/>
              <a:ahLst/>
              <a:cxnLst/>
              <a:rect r="r" b="b" t="t" l="l"/>
              <a:pathLst>
                <a:path h="1913890" w="8481507">
                  <a:moveTo>
                    <a:pt x="8481507" y="956945"/>
                  </a:moveTo>
                  <a:cubicBezTo>
                    <a:pt x="8481507" y="1485392"/>
                    <a:pt x="8053136" y="1913890"/>
                    <a:pt x="7524562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7524562" y="0"/>
                  </a:lnTo>
                  <a:cubicBezTo>
                    <a:pt x="8053009" y="0"/>
                    <a:pt x="8481507" y="428371"/>
                    <a:pt x="8481507" y="956945"/>
                  </a:cubicBezTo>
                  <a:close/>
                </a:path>
              </a:pathLst>
            </a:custGeom>
            <a:solidFill>
              <a:srgbClr val="004651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063632" y="3209916"/>
            <a:ext cx="4566501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4F4F4"/>
                </a:solidFill>
                <a:latin typeface="Fira Sans Light"/>
              </a:rPr>
              <a:t>Ejemplo Práctico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4633800" y="4377801"/>
            <a:ext cx="8411201" cy="5614477"/>
          </a:xfrm>
          <a:custGeom>
            <a:avLst/>
            <a:gdLst/>
            <a:ahLst/>
            <a:cxnLst/>
            <a:rect r="r" b="b" t="t" l="l"/>
            <a:pathLst>
              <a:path h="5614477" w="8411201">
                <a:moveTo>
                  <a:pt x="0" y="0"/>
                </a:moveTo>
                <a:lnTo>
                  <a:pt x="8411201" y="0"/>
                </a:lnTo>
                <a:lnTo>
                  <a:pt x="8411201" y="5614477"/>
                </a:lnTo>
                <a:lnTo>
                  <a:pt x="0" y="56144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DAFwjRE-dbQ</dc:identifier>
  <dcterms:modified xsi:type="dcterms:W3CDTF">2011-08-01T06:04:30Z</dcterms:modified>
  <cp:revision>1</cp:revision>
  <dc:title>Arq por Capas</dc:title>
</cp:coreProperties>
</file>